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50"/>
  </p:notesMasterIdLst>
  <p:sldIdLst>
    <p:sldId id="256" r:id="rId2"/>
    <p:sldId id="257" r:id="rId3"/>
    <p:sldId id="338" r:id="rId4"/>
    <p:sldId id="285" r:id="rId5"/>
    <p:sldId id="356" r:id="rId6"/>
    <p:sldId id="286" r:id="rId7"/>
    <p:sldId id="357" r:id="rId8"/>
    <p:sldId id="289" r:id="rId9"/>
    <p:sldId id="267" r:id="rId10"/>
    <p:sldId id="312" r:id="rId11"/>
    <p:sldId id="314" r:id="rId12"/>
    <p:sldId id="355" r:id="rId13"/>
    <p:sldId id="321" r:id="rId14"/>
    <p:sldId id="339" r:id="rId15"/>
    <p:sldId id="358" r:id="rId16"/>
    <p:sldId id="359" r:id="rId17"/>
    <p:sldId id="345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8" r:id="rId36"/>
    <p:sldId id="377" r:id="rId37"/>
    <p:sldId id="379" r:id="rId38"/>
    <p:sldId id="380" r:id="rId39"/>
    <p:sldId id="381" r:id="rId40"/>
    <p:sldId id="382" r:id="rId41"/>
    <p:sldId id="346" r:id="rId42"/>
    <p:sldId id="384" r:id="rId43"/>
    <p:sldId id="385" r:id="rId44"/>
    <p:sldId id="386" r:id="rId45"/>
    <p:sldId id="387" r:id="rId46"/>
    <p:sldId id="388" r:id="rId47"/>
    <p:sldId id="389" r:id="rId48"/>
    <p:sldId id="343" r:id="rId49"/>
  </p:sldIdLst>
  <p:sldSz cx="9144000" cy="5143500" type="screen16x9"/>
  <p:notesSz cx="6858000" cy="9144000"/>
  <p:embeddedFontLst>
    <p:embeddedFont>
      <p:font typeface="Tinos" panose="020B0604020202020204" charset="0"/>
      <p:regular r:id="rId51"/>
      <p:bold r:id="rId52"/>
      <p:italic r:id="rId53"/>
      <p:boldItalic r:id="rId54"/>
    </p:embeddedFont>
    <p:embeddedFont>
      <p:font typeface="Playfair Display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474D6F-4040-4E09-A2E8-35816DA47D3B}">
  <a:tblStyle styleId="{D3474D6F-4040-4E09-A2E8-35816DA47D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4" y="5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37201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98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310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6147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1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98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526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ECC1C8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rganic-01.png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022375" y="1022175"/>
            <a:ext cx="5099400" cy="313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510400" y="2092225"/>
            <a:ext cx="412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162050" y="756837"/>
            <a:ext cx="819900" cy="819900"/>
          </a:xfrm>
          <a:prstGeom prst="rect">
            <a:avLst/>
          </a:prstGeom>
          <a:solidFill>
            <a:srgbClr val="4D4A56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rgbClr val="4D4A5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 descr="organic-01.png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2066125" y="715358"/>
            <a:ext cx="6596700" cy="391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404975" y="441142"/>
            <a:ext cx="1980300" cy="19803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39023" y="536390"/>
            <a:ext cx="1613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798250" y="958750"/>
            <a:ext cx="5503800" cy="3240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rgbClr val="4D4A56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 descr="organic-02.png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2066125" y="715358"/>
            <a:ext cx="6596700" cy="391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404975" y="441142"/>
            <a:ext cx="1980300" cy="19803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534610" y="541179"/>
            <a:ext cx="1613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757725" y="1123950"/>
            <a:ext cx="2700600" cy="3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5620903" y="1123950"/>
            <a:ext cx="2700600" cy="309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4D4A56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 descr="organic-01.png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/>
          <p:nvPr/>
        </p:nvSpPr>
        <p:spPr>
          <a:xfrm>
            <a:off x="404975" y="441142"/>
            <a:ext cx="1980300" cy="19803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428171" y="543067"/>
            <a:ext cx="17295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4D4A56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 descr="organic-04.png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595200" y="588531"/>
            <a:ext cx="7953600" cy="3910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>
            <a:off x="1794900" y="4199456"/>
            <a:ext cx="5554200" cy="629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1794900" y="4192781"/>
            <a:ext cx="55542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s">
  <p:cSld name="BLANK_1_1_1">
    <p:bg>
      <p:bgPr>
        <a:solidFill>
          <a:srgbClr val="4D4A5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 descr="organic-04.png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Playfair Display"/>
              <a:buNone/>
              <a:defRPr sz="1800" b="1" i="1">
                <a:solidFill>
                  <a:srgbClr val="4D4A5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4D4A56"/>
              </a:buClr>
              <a:buSzPts val="3000"/>
              <a:buFont typeface="Tinos"/>
              <a:buChar char="▹"/>
              <a:defRPr sz="30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▸"/>
              <a:defRPr sz="24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2400"/>
              <a:buFont typeface="Tinos"/>
              <a:buChar char="◦"/>
              <a:defRPr sz="24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●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○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D4A56"/>
              </a:buClr>
              <a:buSzPts val="1800"/>
              <a:buFont typeface="Tinos"/>
              <a:buChar char="■"/>
              <a:defRPr sz="1800">
                <a:solidFill>
                  <a:srgbClr val="4D4A56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300">
                <a:solidFill>
                  <a:srgbClr val="ECC1C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7" r:id="rId5"/>
    <p:sldLayoutId id="2147483661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>
            <a:off x="2510400" y="1785932"/>
            <a:ext cx="4123200" cy="1857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dirty="0" smtClean="0">
                <a:ln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Career Ocean</a:t>
            </a:r>
            <a:r>
              <a:rPr lang="en-IN" dirty="0" smtClean="0">
                <a:ln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ln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IN" dirty="0" smtClean="0">
                <a:ln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Website</a:t>
            </a:r>
            <a:endParaRPr lang="en-IN" dirty="0">
              <a:ln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1" name="Google Shape;91;p16"/>
          <p:cNvGrpSpPr/>
          <p:nvPr/>
        </p:nvGrpSpPr>
        <p:grpSpPr>
          <a:xfrm>
            <a:off x="4388765" y="980127"/>
            <a:ext cx="366458" cy="366437"/>
            <a:chOff x="1923675" y="1633650"/>
            <a:chExt cx="436000" cy="435975"/>
          </a:xfrm>
        </p:grpSpPr>
        <p:sp>
          <p:nvSpPr>
            <p:cNvPr id="92" name="Google Shape;92;p1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ECC1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ECC1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ECC1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ECC1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ECC1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ECC1C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915566"/>
            <a:ext cx="1943814" cy="1008112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400" i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 Flow Diagram</a:t>
            </a:r>
            <a:r>
              <a:rPr lang="en-US" sz="24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en-US" sz="24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endParaRPr lang="en-IN" sz="240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2370940" y="4357700"/>
            <a:ext cx="62376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Context level data flow diagram</a:t>
            </a:r>
            <a:endParaRPr lang="en-IN" sz="3600" b="1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F:\Plcement mart\Colour\Jpg\Colour DFD-Pag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83518"/>
            <a:ext cx="5548713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142990"/>
            <a:ext cx="1928826" cy="742799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IN" sz="2400" i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First Level</a:t>
            </a:r>
            <a:endParaRPr lang="en-IN" sz="2400" i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Times New Roman" pitchFamily="18" charset="0"/>
                <a:cs typeface="Times New Roman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F:\Plcement mart\Colour\Jpg\Colour DFD-Page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16" y="391504"/>
            <a:ext cx="5760640" cy="441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0" y="1131590"/>
            <a:ext cx="1911581" cy="792088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IN" sz="2400" i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Second Level</a:t>
            </a:r>
            <a:endParaRPr lang="en-IN" sz="2400" i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pic>
        <p:nvPicPr>
          <p:cNvPr id="4098" name="Picture 2" descr="F:\Plcement mart\Colour\Jpg\Colour DFD-Page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11510"/>
            <a:ext cx="5688632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1711350" y="1218750"/>
            <a:ext cx="5721300" cy="27060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ctrTitle" idx="4294967295"/>
          </p:nvPr>
        </p:nvSpPr>
        <p:spPr>
          <a:xfrm>
            <a:off x="1785918" y="1991850"/>
            <a:ext cx="564360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7200" i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Snapshots</a:t>
            </a:r>
            <a:endParaRPr sz="7200" i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4162050" y="909237"/>
            <a:ext cx="819900" cy="81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853" y="1198129"/>
            <a:ext cx="318288" cy="31828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4D4A56"/>
              </a:buClr>
              <a:buSzPts val="3000"/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Registration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Tinos"/>
              <a:cs typeface="Times New Roman" pitchFamily="18" charset="0"/>
              <a:sym typeface="Tinos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4D4A56"/>
              </a:buClr>
              <a:buSzPts val="3000"/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Login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Tinos"/>
              <a:cs typeface="Times New Roman" pitchFamily="18" charset="0"/>
              <a:sym typeface="Tinos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35638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4D4A56"/>
              </a:buClr>
              <a:buSzPts val="3000"/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Forgot Password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Tinos"/>
              <a:cs typeface="Times New Roman" pitchFamily="18" charset="0"/>
              <a:sym typeface="Tinos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7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sp>
        <p:nvSpPr>
          <p:cNvPr id="3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46450" y="1000114"/>
            <a:ext cx="4560600" cy="2939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4D4A56"/>
              </a:buClr>
              <a:buSzPts val="3000"/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Home Page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Tinos"/>
              <a:cs typeface="Times New Roman" pitchFamily="18" charset="0"/>
              <a:sym typeface="Tinos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7160"/>
            <a:ext cx="4560600" cy="29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4D4A56"/>
              </a:buClr>
              <a:buSzPts val="3000"/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Job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Page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Tinos"/>
              <a:cs typeface="Times New Roman" pitchFamily="18" charset="0"/>
              <a:sym typeface="Tinos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2755105" y="1197150"/>
            <a:ext cx="25785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4D4A56"/>
              </a:solidFill>
              <a:latin typeface="Times New Roman" pitchFamily="18" charset="0"/>
              <a:ea typeface="Tinos"/>
              <a:cs typeface="Times New Roman" pitchFamily="18" charset="0"/>
              <a:sym typeface="Tinos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678539" y="1197150"/>
            <a:ext cx="26910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4D4A56"/>
              </a:solidFill>
              <a:latin typeface="Times New Roman" pitchFamily="18" charset="0"/>
              <a:ea typeface="Tinos"/>
              <a:cs typeface="Times New Roman" pitchFamily="18" charset="0"/>
              <a:sym typeface="Tinos"/>
            </a:endParaRPr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itchFamily="18" charset="0"/>
                <a:cs typeface="Times New Roman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00298" y="785800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1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Submitted  By  :-</a:t>
            </a:r>
            <a:endParaRPr lang="en-US" sz="1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29124" y="771550"/>
            <a:ext cx="3857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itchFamily="2" charset="2"/>
              <a:buChar char="q"/>
              <a:defRPr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halala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mitesh</a:t>
            </a: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q"/>
              <a:defRPr/>
            </a:pP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Savaliya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keval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00298" y="1785932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1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Submitted  To  :-</a:t>
            </a:r>
            <a:endParaRPr lang="en-US" sz="1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57686" y="1770951"/>
            <a:ext cx="4000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Shree S.V.Patel College Of com. Science and  Business Mgt.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00298" y="3000378"/>
            <a:ext cx="1879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1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Internal  Guide :-</a:t>
            </a:r>
            <a:endParaRPr lang="en-US" sz="1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9322" y="3000378"/>
            <a:ext cx="1923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1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External  Guide :-</a:t>
            </a:r>
            <a:endParaRPr lang="en-US" sz="1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14612" y="3429006"/>
            <a:ext cx="1572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Mrs.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Hina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jayani</a:t>
            </a: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28596" y="1000114"/>
            <a:ext cx="1928826" cy="898531"/>
          </a:xfrm>
        </p:spPr>
        <p:txBody>
          <a:bodyPr/>
          <a:lstStyle/>
          <a:p>
            <a:pPr algn="ctr"/>
            <a:r>
              <a:rPr lang="en-IN" sz="22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Career Ocean</a:t>
            </a:r>
            <a:r>
              <a:rPr lang="en-IN" sz="22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2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endParaRPr lang="en-IN" sz="2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4D4A56"/>
              </a:buClr>
              <a:buSzPts val="3000"/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Apply Now Job Page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Tinos"/>
              <a:cs typeface="Times New Roman" pitchFamily="18" charset="0"/>
              <a:sym typeface="Tinos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4D4A56"/>
              </a:buClr>
              <a:buSzPts val="3000"/>
              <a:defRPr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Apply Now Job Page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Tinos"/>
              <a:cs typeface="Times New Roman" pitchFamily="18" charset="0"/>
              <a:sym typeface="Tinos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5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Inform to Admin and Company  Using  Mail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0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Candidates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Page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6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Company Page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5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Contact Us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6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About us Page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0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IN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 Dashboard</a:t>
            </a: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9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 login page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Edit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Profile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000114"/>
            <a:ext cx="1928826" cy="857400"/>
          </a:xfrm>
        </p:spPr>
        <p:txBody>
          <a:bodyPr/>
          <a:lstStyle/>
          <a:p>
            <a:pPr lvl="0" algn="ctr"/>
            <a:r>
              <a:rPr lang="en-US" sz="2200" i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Project Profile</a:t>
            </a:r>
            <a:r>
              <a:rPr lang="en-US" sz="1400" i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/>
            </a:r>
            <a:br>
              <a:rPr lang="en-US" sz="1400" i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Times New Roman" pitchFamily="18" charset="0"/>
                <a:cs typeface="Times New Roman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Google Shape;122;p19"/>
          <p:cNvSpPr txBox="1">
            <a:spLocks/>
          </p:cNvSpPr>
          <p:nvPr/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" sz="1300" b="0" i="0" u="none" strike="noStrike" kern="0" cap="none" spc="0" normalizeH="0" baseline="0" noProof="0" dirty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Times New Roman" pitchFamily="18" charset="0"/>
              <a:ea typeface="Playfair Display"/>
              <a:cs typeface="Times New Roman" pitchFamily="18" charset="0"/>
              <a:sym typeface="Playfair Display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2500298" y="1428742"/>
            <a:ext cx="4786346" cy="39528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16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 Project  Title  :-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2500298" y="1857370"/>
            <a:ext cx="4286280" cy="35719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16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 Platform  :-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00562" y="714362"/>
            <a:ext cx="2809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Career Ocean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Website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00562" y="1142990"/>
            <a:ext cx="2786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Microsoft Windows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8 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2500298" y="2357436"/>
            <a:ext cx="5481654" cy="2143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16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 Front End :-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00562" y="1571618"/>
            <a:ext cx="2643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PHP 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Codeigniter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 bwMode="auto">
          <a:xfrm>
            <a:off x="2500298" y="2571750"/>
            <a:ext cx="5481654" cy="2857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endParaRPr lang="en-US" sz="2400" b="1" kern="0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1600" b="1" kern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16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Back End  :-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29124" y="2000246"/>
            <a:ext cx="2286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Php &amp; MySql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 bwMode="auto">
          <a:xfrm>
            <a:off x="2500298" y="3214692"/>
            <a:ext cx="2571768" cy="30480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16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 Development Tools :-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29190" y="2428874"/>
            <a:ext cx="307183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Php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Codeigniter</a:t>
            </a:r>
            <a:endParaRPr lang="en-US" sz="16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MySql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 bwMode="auto">
          <a:xfrm>
            <a:off x="2500298" y="4214824"/>
            <a:ext cx="1928826" cy="4571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16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 Web Server :-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57686" y="3357568"/>
            <a:ext cx="32147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Apache server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2500298" y="4643452"/>
            <a:ext cx="2428892" cy="2857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16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 Submitted To :-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4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tabLst>
                <a:tab pos="1884363" algn="l"/>
              </a:tabLst>
              <a:defRPr/>
            </a:pPr>
            <a:endParaRPr lang="en-US" sz="24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57686" y="3786196"/>
            <a:ext cx="414340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Veer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Narmad South Gujarat University,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Surat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Change Password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 Tables 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1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Company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Table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2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Education Tables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Post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Tables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5046"/>
            <a:ext cx="4560600" cy="290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Company  Dashboard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</a:t>
            </a:r>
            <a:r>
              <a:rPr lang="en" sz="1000" dirty="0" smtClean="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herev</a:t>
            </a:r>
            <a:endParaRPr sz="1000" dirty="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Company login Page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84413"/>
            <a:ext cx="4560600" cy="29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Edit Profile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6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Change Password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Company Detail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 dirty="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Times New Roman" pitchFamily="18" charset="0"/>
                <a:cs typeface="Times New Roman" pitchFamily="18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28596" y="428610"/>
            <a:ext cx="20002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tabLst>
                <a:tab pos="1884363" algn="l"/>
              </a:tabLst>
              <a:defRPr/>
            </a:pPr>
            <a:r>
              <a:rPr lang="en-US" sz="2200" b="1" kern="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Environment </a:t>
            </a:r>
            <a:endParaRPr lang="en-US" sz="2200" b="1" kern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 fontAlgn="auto">
              <a:spcAft>
                <a:spcPts val="0"/>
              </a:spcAft>
              <a:tabLst>
                <a:tab pos="1884363" algn="l"/>
              </a:tabLst>
              <a:defRPr/>
            </a:pPr>
            <a:r>
              <a:rPr lang="en-US" sz="2200" b="1" kern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Specific</a:t>
            </a:r>
            <a:endParaRPr lang="en-US" sz="2200" b="1" kern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428860" y="1643056"/>
            <a:ext cx="5114940" cy="21431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16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 Hardware Requirement  :-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endParaRPr lang="en-US" sz="28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tabLst>
                <a:tab pos="1884363" algn="l"/>
              </a:tabLst>
              <a:defRPr/>
            </a:pPr>
            <a:endParaRPr lang="en-US" sz="28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00298" y="1285866"/>
            <a:ext cx="6000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2000" kern="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Processor :-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Intel core i7</a:t>
            </a:r>
            <a:endParaRPr lang="en-US" sz="1600" kern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1600" kern="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kern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RAM </a:t>
            </a:r>
            <a:r>
              <a:rPr lang="en-US" sz="16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:-       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1600" kern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GB</a:t>
            </a:r>
            <a:endParaRPr lang="en-US" sz="1600" kern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1600" kern="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Hard disk </a:t>
            </a:r>
            <a:r>
              <a:rPr lang="en-US" sz="1600" kern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:-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500 GB</a:t>
            </a:r>
            <a:endParaRPr lang="en-US" sz="1600" kern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endParaRPr lang="en-US" sz="2000" kern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2428860" y="3143254"/>
            <a:ext cx="5186378" cy="35719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  <a:tabLst>
                <a:tab pos="1884363" algn="l"/>
              </a:tabLst>
              <a:defRPr/>
            </a:pPr>
            <a:r>
              <a:rPr lang="en-US" sz="16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1600" b="1" kern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Software </a:t>
            </a:r>
            <a:r>
              <a:rPr lang="en-US" sz="16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Requirement  :-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r>
              <a:rPr lang="en-US" sz="2800" b="1" kern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</a:p>
          <a:p>
            <a:pPr>
              <a:tabLst>
                <a:tab pos="1884363" algn="l"/>
              </a:tabLst>
              <a:defRPr/>
            </a:pPr>
            <a:endParaRPr lang="en-US" sz="28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>
              <a:tabLst>
                <a:tab pos="1884363" algn="l"/>
              </a:tabLst>
              <a:defRPr/>
            </a:pPr>
            <a:endParaRPr lang="en-US" sz="2800" b="1" kern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1736" y="2857502"/>
            <a:ext cx="564360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2000" kern="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kern="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Operating System </a:t>
            </a:r>
            <a:r>
              <a:rPr lang="en-US" sz="1600" kern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:-Windows- 8,Windos-10 </a:t>
            </a: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1600" kern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Front end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tool :-</a:t>
            </a:r>
            <a:r>
              <a:rPr lang="en-US" sz="1600" dirty="0"/>
              <a:t> </a:t>
            </a:r>
            <a:r>
              <a:rPr lang="en-US" sz="1600" dirty="0" smtClean="0"/>
              <a:t>    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PHP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Codeigniter</a:t>
            </a:r>
            <a:endParaRPr lang="en-US" sz="1600" kern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1600" kern="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kern="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 end tool </a:t>
            </a:r>
            <a:r>
              <a:rPr lang="en-US" sz="1600" kern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:-       </a:t>
            </a:r>
            <a:r>
              <a:rPr lang="en-US" sz="1600" kern="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MySql</a:t>
            </a:r>
            <a:endParaRPr lang="en-US" sz="1600" kern="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3">
              <a:buFont typeface="Wingdings" pitchFamily="2" charset="2"/>
              <a:buChar char="§"/>
              <a:tabLst>
                <a:tab pos="1884363" algn="l"/>
              </a:tabLst>
              <a:defRPr/>
            </a:pPr>
            <a:r>
              <a:rPr lang="en-US" sz="1600" kern="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kern="0" dirty="0" smtClean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kern="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Browser :-                Google Chrome , Mozilla Firefox </a:t>
            </a:r>
            <a:endParaRPr lang="en-US" sz="16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Buy Package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 dirty="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"/>
          </a:p>
        </p:txBody>
      </p:sp>
      <p:sp>
        <p:nvSpPr>
          <p:cNvPr id="3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35896" y="987574"/>
            <a:ext cx="4575448" cy="2952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"/>
          </a:p>
        </p:txBody>
      </p:sp>
      <p:sp>
        <p:nvSpPr>
          <p:cNvPr id="3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635896" y="987574"/>
            <a:ext cx="457544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"/>
          </a:p>
        </p:txBody>
      </p:sp>
      <p:sp>
        <p:nvSpPr>
          <p:cNvPr id="3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35896" y="987574"/>
            <a:ext cx="4575448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"/>
          </a:p>
        </p:txBody>
      </p:sp>
      <p:sp>
        <p:nvSpPr>
          <p:cNvPr id="3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668960" y="987574"/>
            <a:ext cx="457544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9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"/>
          </a:p>
        </p:txBody>
      </p:sp>
      <p:sp>
        <p:nvSpPr>
          <p:cNvPr id="3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35896" y="987574"/>
            <a:ext cx="4575448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8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"/>
          </a:p>
        </p:txBody>
      </p:sp>
      <p:sp>
        <p:nvSpPr>
          <p:cNvPr id="3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87574"/>
            <a:ext cx="4564757" cy="2952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30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"/>
          </a:p>
        </p:txBody>
      </p:sp>
      <p:sp>
        <p:nvSpPr>
          <p:cNvPr id="3" name="Google Shape;294;p38"/>
          <p:cNvSpPr/>
          <p:nvPr/>
        </p:nvSpPr>
        <p:spPr>
          <a:xfrm>
            <a:off x="459300" y="1807925"/>
            <a:ext cx="8225400" cy="13611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95;p38"/>
          <p:cNvSpPr txBox="1">
            <a:spLocks/>
          </p:cNvSpPr>
          <p:nvPr/>
        </p:nvSpPr>
        <p:spPr>
          <a:xfrm>
            <a:off x="641975" y="1587475"/>
            <a:ext cx="2722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Testimonial Tables</a:t>
            </a:r>
            <a:endParaRPr lang="en-IN" sz="24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Google Shape;296;p38"/>
          <p:cNvSpPr/>
          <p:nvPr/>
        </p:nvSpPr>
        <p:spPr>
          <a:xfrm>
            <a:off x="3648200" y="996375"/>
            <a:ext cx="4560600" cy="2905500"/>
          </a:xfrm>
          <a:prstGeom prst="rect">
            <a:avLst/>
          </a:prstGeom>
          <a:solidFill>
            <a:srgbClr val="1B1B46">
              <a:alpha val="1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 dirty="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6" name="Google Shape;297;p38"/>
          <p:cNvSpPr/>
          <p:nvPr/>
        </p:nvSpPr>
        <p:spPr>
          <a:xfrm>
            <a:off x="3440501" y="786844"/>
            <a:ext cx="4972498" cy="387114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98;p38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 smtClean="0">
                <a:ln>
                  <a:noFill/>
                </a:ln>
                <a:solidFill>
                  <a:srgbClr val="ECC1C8"/>
                </a:solidFill>
                <a:effectLst/>
                <a:uLnTx/>
                <a:uFillTx/>
                <a:latin typeface="Playfair Display"/>
                <a:ea typeface="Playfair Display"/>
                <a:cs typeface="Playfair Display"/>
                <a:sym typeface="Playfair Display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ECC1C8"/>
              </a:solidFill>
              <a:effectLst/>
              <a:uLnTx/>
              <a:uFillTx/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8200" y="996375"/>
            <a:ext cx="4560600" cy="2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1711350" y="1218750"/>
            <a:ext cx="5721300" cy="2706000"/>
          </a:xfrm>
          <a:prstGeom prst="rect">
            <a:avLst/>
          </a:prstGeom>
          <a:solidFill>
            <a:srgbClr val="ECC1C8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19918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 smtClean="0">
                <a:solidFill>
                  <a:srgbClr val="4D4A56"/>
                </a:solidFill>
              </a:rPr>
              <a:t>Thank you</a:t>
            </a:r>
            <a:endParaRPr sz="7200" dirty="0">
              <a:solidFill>
                <a:srgbClr val="4D4A56"/>
              </a:solidFill>
            </a:endParaRPr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4294967295"/>
          </p:nvPr>
        </p:nvSpPr>
        <p:spPr>
          <a:xfrm>
            <a:off x="1711350" y="3924750"/>
            <a:ext cx="572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“Your </a:t>
            </a:r>
            <a:r>
              <a:rPr lang="en-IN" sz="2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Career Ocean </a:t>
            </a:r>
            <a:r>
              <a:rPr lang="en-IN" sz="2800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, Our Care “</a:t>
            </a:r>
            <a:endParaRPr sz="28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4162050" y="909237"/>
            <a:ext cx="819900" cy="819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4775" dir="2700000" algn="bl" rotWithShape="0">
              <a:srgbClr val="20124D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pic>
        <p:nvPicPr>
          <p:cNvPr id="1026" name="Picture 2" descr="C:\Users\Lenovo\Downloads\1167856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872" y="909237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Objective</a:t>
            </a:r>
            <a:endParaRPr lang="en-IN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594984" y="627534"/>
            <a:ext cx="792088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Place mart is new Concept  of  Providing the Job ,workshop and Course in one  platform 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 is the best site for developer  they need job in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reputated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company and  give interview  in this company  and  getting chance  to  be a developer of this company 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Its  also  good  for student  they need  knowledge  in  particular  course  with  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pdf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and  faculty videos also  and  this  side also useful  to  participated  in  workshop  of   many big  companies.</a:t>
            </a:r>
            <a:endParaRPr lang="en-IN" sz="20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Placemart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Provide the  best solution to get job without  any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tension.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Placemart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provide the Event management so User participated in event and enjoy their life according to they want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94900" y="4192780"/>
            <a:ext cx="5554200" cy="807862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lvl="0"/>
            <a:r>
              <a:rPr lang="en-US" sz="2800" b="1" kern="12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Jobseeker Section</a:t>
            </a:r>
          </a:p>
          <a:p>
            <a:endParaRPr lang="en-IN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Times New Roman" pitchFamily="18" charset="0"/>
                <a:cs typeface="Times New Roman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8662" y="627534"/>
            <a:ext cx="678661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enter account details, contact details, and resume summary, education details, upload resume information to become a member.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Free resume posting during the registration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lvl="0" indent="-342900" algn="just">
              <a:spcBef>
                <a:spcPct val="20000"/>
              </a:spcBef>
              <a:buClrTx/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easily login with their username and password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spcBef>
                <a:spcPct val="20000"/>
              </a:spcBef>
              <a:buClrTx/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can update the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profile</a:t>
            </a:r>
          </a:p>
          <a:p>
            <a:pPr marL="342900" indent="-342900" algn="just">
              <a:spcBef>
                <a:spcPct val="20000"/>
              </a:spcBef>
              <a:buClrTx/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Quick job search - Enter any keyword to search jobs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lvl="0" indent="-342900" algn="just">
              <a:spcBef>
                <a:spcPct val="20000"/>
              </a:spcBef>
              <a:buClrTx/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can save the jobs when they are searching the jobs in the site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spcBef>
                <a:spcPct val="20000"/>
              </a:spcBef>
              <a:buClrTx/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can apply the jobs from the saved job list.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spcBef>
                <a:spcPct val="20000"/>
              </a:spcBef>
              <a:buClrTx/>
              <a:buFont typeface="Wingdings" pitchFamily="2" charset="2"/>
              <a:buChar char="§"/>
              <a:defRPr/>
            </a:pP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ClrTx/>
              <a:buFont typeface="Wingdings" pitchFamily="2" charset="2"/>
              <a:buChar char="§"/>
              <a:defRPr/>
            </a:pP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>
              <a:spcBef>
                <a:spcPct val="20000"/>
              </a:spcBef>
              <a:buClrTx/>
              <a:defRPr/>
            </a:pP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spcBef>
                <a:spcPct val="20000"/>
              </a:spcBef>
              <a:buClrTx/>
              <a:buFont typeface="Wingdings" pitchFamily="2" charset="2"/>
              <a:buChar char="§"/>
              <a:defRPr/>
            </a:pPr>
            <a:endParaRPr lang="en-US" sz="2000" kern="12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794900" y="4192780"/>
            <a:ext cx="5554200" cy="807862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lvl="0"/>
            <a:r>
              <a:rPr lang="en-US" sz="2800" b="1" kern="12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Admin Section</a:t>
            </a:r>
          </a:p>
          <a:p>
            <a:endParaRPr lang="en-IN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Times New Roman" pitchFamily="18" charset="0"/>
                <a:cs typeface="Times New Roman" pitchFamily="18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9243" y="627534"/>
            <a:ext cx="678661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Maintain the administrator username and password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Queries or comments are posted by user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Reply queries or comments to the user.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 can edit this information and in user view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these.</a:t>
            </a:r>
          </a:p>
          <a:p>
            <a:pPr marL="342900" lvl="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These updates are viewed in the payment package details in user view section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Maintains the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Job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name, days allowed, number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jobs.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admin update and delete and add these details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Send the news letter about the jobs site to the job seekers.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Send the news letter about the jobs site to the recruiters.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Maintain active and inactive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job.</a:t>
            </a: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buFont typeface="Wingdings" pitchFamily="2" charset="2"/>
              <a:buChar char="§"/>
            </a:pP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/>
          </a:p>
          <a:p>
            <a:pPr lvl="0"/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ClrTx/>
              <a:buFont typeface="Wingdings" pitchFamily="2" charset="2"/>
              <a:buChar char="§"/>
              <a:defRPr/>
            </a:pPr>
            <a:endParaRPr lang="en-IN" sz="2000" dirty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>
              <a:spcBef>
                <a:spcPct val="20000"/>
              </a:spcBef>
              <a:buClrTx/>
              <a:defRPr/>
            </a:pP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spcBef>
                <a:spcPct val="20000"/>
              </a:spcBef>
              <a:buClrTx/>
              <a:buFont typeface="Wingdings" pitchFamily="2" charset="2"/>
              <a:buChar char="§"/>
              <a:defRPr/>
            </a:pPr>
            <a:endParaRPr lang="en-US" sz="2000" kern="1200" dirty="0" smtClean="0"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3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798250" y="958750"/>
            <a:ext cx="5503800" cy="3470388"/>
          </a:xfrm>
        </p:spPr>
        <p:txBody>
          <a:bodyPr/>
          <a:lstStyle/>
          <a:p>
            <a:pPr algn="just"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Apply to multiple jobs with a single click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Access unadvertised jobs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Registered or unregistered user both can watch job.</a:t>
            </a:r>
          </a:p>
          <a:p>
            <a:pPr algn="just"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Notification and message sending by Company to users.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Apply for jobs from your mobile.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Get best jobs delivered to your inbox.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Get clarity on jobs.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Times New Roman" pitchFamily="18" charset="0"/>
                <a:cs typeface="Times New Roman" pitchFamily="18" charset="0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8596" y="1071552"/>
            <a:ext cx="2000264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lvl="0" indent="0" algn="ctr">
              <a:buNone/>
            </a:pPr>
            <a:r>
              <a:rPr lang="en-US" sz="2400" b="1" kern="120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Advantages</a:t>
            </a:r>
            <a:endParaRPr lang="en-US" sz="2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11" name="Title 1"/>
          <p:cNvSpPr txBox="1">
            <a:spLocks noGrp="1"/>
          </p:cNvSpPr>
          <p:nvPr>
            <p:ph type="title"/>
          </p:nvPr>
        </p:nvSpPr>
        <p:spPr bwMode="auto">
          <a:xfrm>
            <a:off x="428596" y="428610"/>
            <a:ext cx="1928826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tabLst>
                <a:tab pos="1884363" algn="l"/>
              </a:tabLst>
              <a:defRPr/>
            </a:pPr>
            <a:r>
              <a:rPr lang="en-US" sz="2400" i="0" kern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Entity Relationship Diagram</a:t>
            </a:r>
            <a:endParaRPr lang="en-US" sz="2400" i="0" kern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026" name="Picture 2" descr="F:\Plcement mart\Colour\Jpg\colour 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1510"/>
            <a:ext cx="583264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ph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7354</TotalTime>
  <Words>773</Words>
  <Application>Microsoft Office PowerPoint</Application>
  <PresentationFormat>On-screen Show (16:9)</PresentationFormat>
  <Paragraphs>233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Tinos</vt:lpstr>
      <vt:lpstr>Wingdings</vt:lpstr>
      <vt:lpstr>Arial</vt:lpstr>
      <vt:lpstr>Times New Roman</vt:lpstr>
      <vt:lpstr>Playfair Display</vt:lpstr>
      <vt:lpstr>Ophelia template</vt:lpstr>
      <vt:lpstr>Career Ocean Website</vt:lpstr>
      <vt:lpstr>Career Ocean </vt:lpstr>
      <vt:lpstr>Project Profile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Entity Relationship Diagram</vt:lpstr>
      <vt:lpstr>Data Flow Diagram </vt:lpstr>
      <vt:lpstr>First Level</vt:lpstr>
      <vt:lpstr>Second Level</vt:lpstr>
      <vt:lpstr>Snapshots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Beauty Salon Application</dc:title>
  <dc:creator>hema lakkad</dc:creator>
  <cp:lastModifiedBy>c27</cp:lastModifiedBy>
  <cp:revision>112</cp:revision>
  <dcterms:modified xsi:type="dcterms:W3CDTF">2020-06-15T10:34:16Z</dcterms:modified>
</cp:coreProperties>
</file>